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5" r:id="rId3"/>
    <p:sldId id="292" r:id="rId5"/>
    <p:sldId id="298" r:id="rId6"/>
    <p:sldId id="293" r:id="rId7"/>
    <p:sldId id="305" r:id="rId8"/>
    <p:sldId id="299" r:id="rId9"/>
    <p:sldId id="304" r:id="rId10"/>
    <p:sldId id="307" r:id="rId11"/>
    <p:sldId id="308" r:id="rId12"/>
    <p:sldId id="334" r:id="rId13"/>
    <p:sldId id="301" r:id="rId14"/>
    <p:sldId id="312" r:id="rId15"/>
    <p:sldId id="347" r:id="rId16"/>
    <p:sldId id="348" r:id="rId17"/>
    <p:sldId id="349" r:id="rId18"/>
    <p:sldId id="351" r:id="rId19"/>
  </p:sldIdLst>
  <p:sldSz cx="12192000" cy="6858000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8E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47"/>
    <p:restoredTop sz="94660"/>
  </p:normalViewPr>
  <p:slideViewPr>
    <p:cSldViewPr snapToGrid="0" showGuides="1">
      <p:cViewPr varScale="1">
        <p:scale>
          <a:sx n="68" d="100"/>
          <a:sy n="68" d="100"/>
        </p:scale>
        <p:origin x="912" y="60"/>
      </p:cViewPr>
      <p:guideLst>
        <p:guide orient="horz" pos="2160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B04E1B-6726-4279-9723-9DBBEF43BD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Заметки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0243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Заметки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2291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Slide Image Placeholder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3554" name="Text Placeholder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xfrm>
            <a:off x="676275" y="4722813"/>
            <a:ext cx="5408613" cy="4475162"/>
          </a:xfrm>
        </p:spPr>
        <p:txBody>
          <a:bodyPr wrap="square" lIns="91440" tIns="45720" rIns="91440" bIns="45720" anchor="t"/>
          <a:p>
            <a:pPr lvl="0"/>
            <a:endParaRPr lang="ru-RU" altLang="ru-RU" dirty="0"/>
          </a:p>
        </p:txBody>
      </p:sp>
      <p:sp>
        <p:nvSpPr>
          <p:cNvPr id="2253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1208088" y="4343400"/>
            <a:ext cx="98758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fontAlgn="base"/>
            <a:r>
              <a:rPr lang="ru-RU" strike="noStrike" noProof="1"/>
              <a:t>Образец подзаголовка</a:t>
            </a:r>
            <a:endParaRPr lang="en-US" strike="noStrike" noProof="1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D02AAD-136E-4D96-B45D-DE2D42F11947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ABFE3F-B623-47F6-BB30-2E3606CFCDFD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821FF2-B177-4C0A-8F31-EFFED5EEED65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ABFE3F-B623-47F6-BB30-2E3606CFCDFD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1208088" y="4343400"/>
            <a:ext cx="98758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0E255-0554-4634-A88B-C1DF4AFA2B0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ABFE3F-B623-47F6-BB30-2E3606CFCDFD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ABFE3F-B623-47F6-BB30-2E3606CFCDFD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ABFE3F-B623-47F6-BB30-2E3606CFCDFD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6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F109DB-CCD6-4F2A-8792-306CCA8F5033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465138" y="6459538"/>
            <a:ext cx="261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800600" y="6459538"/>
            <a:ext cx="464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3F397F-01B4-4968-970A-EE1BC520FFC8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vert="horz" wrap="square" lIns="457200" tIns="457200" rIns="0" bIns="45720" numCol="1" rtlCol="0" anchor="t" anchorCtr="0" compatLnSpc="1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58EF3-50D9-4311-B450-B4F6D7682852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/>
            <a:r>
              <a:rPr lang="ru-RU" altLang="en-US"/>
              <a:t>Образец заголовка</a:t>
            </a:r>
            <a:endParaRPr lang="en-US" altLang="zh-CN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/>
          </p:nvPr>
        </p:nvSpPr>
        <p:spPr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p>
            <a:pPr lvl="0" indent="-90805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 indent="-182880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 indent="-182880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 indent="-182245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 indent="-182880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ABFE3F-B623-47F6-BB30-2E3606CFCDFD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805" indent="-90805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90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56705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218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41438" y="2090738"/>
            <a:ext cx="10101263" cy="1919288"/>
          </a:xfrm>
        </p:spPr>
        <p:txBody>
          <a:bodyPr vert="horz" lIns="91440" tIns="45720" rIns="91440" bIns="45720" rtlCol="0" anchor="b">
            <a:noAutofit/>
          </a:bodyPr>
          <a:p>
            <a:pPr algn="ctr" eaLnBrk="1" fontAlgn="base" hangingPunct="1"/>
            <a:r>
              <a:rPr lang="ru-RU" altLang="ru-RU" sz="4400" b="1" strike="noStrike" kern="1200" spc="-50" noProof="1" dirty="0">
                <a:solidFill>
                  <a:srgbClr val="8A1A1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«Актуальные изменения некоммерческого законодательства»</a:t>
            </a:r>
            <a:endParaRPr lang="ru-RU" altLang="ru-RU" sz="4400" b="1" strike="noStrike" kern="1200" spc="-50" noProof="1" dirty="0">
              <a:solidFill>
                <a:srgbClr val="8A1A1C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218" name="Рисунок 7"/>
          <p:cNvPicPr>
            <a:picLocks noChangeAspect="1"/>
          </p:cNvPicPr>
          <p:nvPr/>
        </p:nvPicPr>
        <p:blipFill>
          <a:blip r:embed="rId1"/>
          <a:srcRect r="21577" b="46014"/>
          <a:stretch>
            <a:fillRect/>
          </a:stretch>
        </p:blipFill>
        <p:spPr>
          <a:xfrm>
            <a:off x="3054350" y="439738"/>
            <a:ext cx="6281738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5925" y="4327525"/>
            <a:ext cx="11557000" cy="2257425"/>
          </a:xfrm>
        </p:spPr>
        <p:txBody>
          <a:bodyPr wrap="square" lIns="91440" tIns="45720" rIns="91440" bIns="45720" anchor="t"/>
          <a:p>
            <a:pPr algn="r" eaLnBrk="1" hangingPunct="1">
              <a:buSzPct val="100000"/>
            </a:pPr>
            <a:r>
              <a:rPr lang="ru-RU" altLang="ru-RU" b="1" kern="1200" cap="none" baseline="0" dirty="0">
                <a:solidFill>
                  <a:srgbClr val="8A1A1C"/>
                </a:solidFill>
                <a:latin typeface="Times New Roman" panose="02020603050405020304" pitchFamily="18" charset="0"/>
                <a:ea typeface="+mn-ea"/>
                <a:cs typeface="+mn-cs"/>
              </a:rPr>
              <a:t>Екатерина Исакова, юрист</a:t>
            </a:r>
            <a:br>
              <a:rPr lang="ru-RU" altLang="ru-RU" b="1" kern="1200" cap="none" baseline="0" dirty="0">
                <a:solidFill>
                  <a:srgbClr val="8A1A1C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b="1" kern="1200" cap="none" baseline="0" dirty="0">
                <a:solidFill>
                  <a:srgbClr val="8A1A1C"/>
                </a:solidFill>
                <a:latin typeface="Times New Roman" panose="02020603050405020304" pitchFamily="18" charset="0"/>
                <a:ea typeface="+mn-ea"/>
                <a:cs typeface="+mn-cs"/>
              </a:rPr>
              <a:t>Ассоциации «Юристы за гражданское общество», юрист НП «Карельский ресурсный Центр общественных организаций»</a:t>
            </a:r>
            <a:endParaRPr lang="ru-RU" altLang="ru-RU" b="1" kern="1200" cap="none" baseline="0" dirty="0">
              <a:solidFill>
                <a:srgbClr val="8A1A1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algn="r" eaLnBrk="1" hangingPunct="1">
              <a:buSzPct val="100000"/>
            </a:pPr>
            <a:r>
              <a:rPr lang="ru-RU" altLang="ru-RU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***Встреча проходит в рамках Проекта «Правовая поддержка НКО»  Ассоциации «Юристы за гражданское общество» при финансовой поддержке Фонда Президентских грантов.</a:t>
            </a:r>
            <a:endParaRPr lang="ru-RU" altLang="ru-RU" b="1" kern="1200" cap="none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algn="r" eaLnBrk="1" hangingPunct="1">
              <a:buSzPct val="100000"/>
            </a:pPr>
            <a:endParaRPr lang="ru-RU" altLang="ru-RU" b="1" kern="1200" cap="none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algn="r" eaLnBrk="1" hangingPunct="1">
              <a:buSzPct val="100000"/>
            </a:pPr>
            <a:endParaRPr lang="en-US" altLang="zh-CN" kern="1200" cap="none" baseline="0" dirty="0">
              <a:solidFill>
                <a:srgbClr val="8A1A1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algn="r" eaLnBrk="1" hangingPunct="1">
              <a:buSzPct val="100000"/>
            </a:pPr>
            <a:endParaRPr lang="en-US" altLang="zh-CN" kern="1200" cap="none" baseline="0" dirty="0">
              <a:solidFill>
                <a:srgbClr val="8A1A1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 lIns="91440" tIns="45720" rIns="91440" bIns="45720" anchor="b"/>
          <a:p>
            <a:pPr algn="ctr"/>
            <a:r>
              <a:rPr lang="ru-RU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Расходы на питание:</a:t>
            </a:r>
            <a:endParaRPr lang="ru-RU" altLang="en-US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1338263" y="2503488"/>
            <a:ext cx="10058400" cy="3317875"/>
          </a:xfrm>
        </p:spPr>
        <p:txBody>
          <a:bodyPr lIns="0" rIns="0" anchor="t"/>
          <a:p>
            <a:pPr>
              <a:buFont typeface="Wingdings" panose="05000000000000000000" charset="0"/>
              <a:buChar char=""/>
            </a:pPr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</a:rPr>
              <a:t>не более 700 рублей</a:t>
            </a:r>
            <a:r>
              <a:rPr lang="en-US" altLang="zh-CN" sz="4000">
                <a:solidFill>
                  <a:schemeClr val="tx1"/>
                </a:solidFill>
                <a:latin typeface="Times New Roman" panose="02020603050405020304" pitchFamily="18" charset="0"/>
              </a:rPr>
              <a:t> за каждый день нахождения в командировке на территории Российской Федерации</a:t>
            </a:r>
            <a:r>
              <a:rPr lang="ru-RU" altLang="en-US" sz="4000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  <a:endParaRPr lang="ru-RU" altLang="en-US" sz="40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"/>
            </a:pPr>
            <a:r>
              <a:rPr lang="en-US" altLang="zh-CN" sz="4000">
                <a:solidFill>
                  <a:schemeClr val="tx1"/>
                </a:solidFill>
                <a:latin typeface="Times New Roman" panose="02020603050405020304" pitchFamily="18" charset="0"/>
              </a:rPr>
              <a:t>не более </a:t>
            </a:r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</a:rPr>
              <a:t>2 500 рублей</a:t>
            </a:r>
            <a:r>
              <a:rPr lang="en-US" altLang="zh-CN" sz="4000">
                <a:solidFill>
                  <a:schemeClr val="tx1"/>
                </a:solidFill>
                <a:latin typeface="Times New Roman" panose="02020603050405020304" pitchFamily="18" charset="0"/>
              </a:rPr>
              <a:t> за каждый день нахождения в заграничной командировке.</a:t>
            </a:r>
            <a:endParaRPr lang="en-US" altLang="en-US" sz="4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758825"/>
            <a:ext cx="10058400" cy="3565525"/>
          </a:xfrm>
        </p:spPr>
        <p:txBody>
          <a:bodyPr vert="horz" lIns="91440" tIns="45720" rIns="91440" bIns="45720" rtlCol="0" anchor="b" anchorCtr="0"/>
          <a:p>
            <a:pPr algn="ctr" eaLnBrk="1" hangingPunct="1"/>
            <a:r>
              <a:rPr lang="ru-RU" altLang="en-US" b="1" kern="1200" spc="-50" dirty="0">
                <a:solidFill>
                  <a:srgbClr val="8E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Учет вклада добровольца</a:t>
            </a:r>
            <a:endParaRPr lang="ru-RU" altLang="en-US" b="1" kern="1200" spc="-50" dirty="0">
              <a:solidFill>
                <a:srgbClr val="8E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30722" name="Рисунок 3"/>
          <p:cNvPicPr>
            <a:picLocks noChangeAspect="1"/>
          </p:cNvPicPr>
          <p:nvPr/>
        </p:nvPicPr>
        <p:blipFill>
          <a:blip r:embed="rId1"/>
          <a:srcRect r="21577" b="46014"/>
          <a:stretch>
            <a:fillRect/>
          </a:stretch>
        </p:blipFill>
        <p:spPr>
          <a:xfrm>
            <a:off x="3054350" y="439738"/>
            <a:ext cx="6281738" cy="1187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570038" y="287338"/>
            <a:ext cx="9585325" cy="1449387"/>
          </a:xfrm>
        </p:spPr>
        <p:txBody>
          <a:bodyPr lIns="91440" tIns="45720" rIns="91440" bIns="45720" anchor="b"/>
          <a:p>
            <a:r>
              <a:rPr lang="ru-RU" altLang="en-US" sz="5400" b="1" dirty="0">
                <a:solidFill>
                  <a:srgbClr val="8E0000"/>
                </a:solidFill>
                <a:latin typeface="Times New Roman" panose="02020603050405020304" pitchFamily="18" charset="0"/>
              </a:rPr>
              <a:t>Учет вклада добровольцев:</a:t>
            </a:r>
            <a:endParaRPr lang="ru-RU" altLang="en-US" sz="5400" b="1" dirty="0">
              <a:solidFill>
                <a:srgbClr val="8E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6" name="Объект 3"/>
          <p:cNvSpPr>
            <a:spLocks noGrp="1"/>
          </p:cNvSpPr>
          <p:nvPr>
            <p:ph sz="half" idx="2"/>
          </p:nvPr>
        </p:nvSpPr>
        <p:spPr>
          <a:xfrm>
            <a:off x="1570038" y="1857375"/>
            <a:ext cx="9734550" cy="2482850"/>
          </a:xfrm>
        </p:spPr>
        <p:txBody>
          <a:bodyPr wrap="square" lIns="0" tIns="45720" rIns="0" bIns="45720" anchor="t"/>
          <a:p>
            <a:pPr algn="just">
              <a:buFont typeface="Wingdings" panose="05000000000000000000" charset="0"/>
              <a:buChar char=""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форма 1-СОНКО (отчет в органы статистики - Карелиястат http://krl.gks.ru/): средняя численность добровольцев;</a:t>
            </a: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charset="0"/>
              <a:buChar char=""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софинансирование в виде добровольческого вклада (в рамках проекта).</a:t>
            </a: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7" name="Объект 3"/>
          <p:cNvSpPr txBox="1"/>
          <p:nvPr/>
        </p:nvSpPr>
        <p:spPr>
          <a:xfrm>
            <a:off x="1768475" y="4805363"/>
            <a:ext cx="9174163" cy="1063625"/>
          </a:xfrm>
          <a:prstGeom prst="rect">
            <a:avLst/>
          </a:prstGeom>
          <a:noFill/>
          <a:ln w="28575" cap="flat" cmpd="sng">
            <a:solidFill>
              <a:srgbClr val="8E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rIns="0" anchor="t"/>
          <a:p>
            <a:pPr marL="90805" indent="-90805" algn="ctr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ru-RU" altLang="ru-RU" sz="2800" b="1" dirty="0">
                <a:latin typeface="Times New Roman" panose="02020603050405020304" pitchFamily="18" charset="0"/>
              </a:rPr>
              <a:t>количество добровольцев × количество часов × средний размер оплаты трула за 1 час</a:t>
            </a:r>
            <a:r>
              <a:rPr lang="ru-RU" altLang="ru-RU" sz="4400" b="1" dirty="0">
                <a:latin typeface="Times New Roman" panose="02020603050405020304" pitchFamily="18" charset="0"/>
              </a:rPr>
              <a:t> </a:t>
            </a:r>
            <a:endParaRPr lang="ru-RU" altLang="ru-RU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9600" y="404813"/>
            <a:ext cx="5053013" cy="3789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>
          <a:xfrm>
            <a:off x="34608" y="2693988"/>
            <a:ext cx="10363200" cy="1500187"/>
          </a:xfrm>
        </p:spPr>
        <p:txBody>
          <a:bodyPr vert="horz" wrap="square" lIns="91440" tIns="45720" rIns="91440" bIns="45720" anchor="b"/>
          <a:p>
            <a:pPr algn="ctr"/>
            <a:r>
              <a:rPr kumimoji="1" lang="ru-RU" altLang="ru-RU" sz="6600" b="1" dirty="0">
                <a:solidFill>
                  <a:srgbClr val="8A1A1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Валютные операции</a:t>
            </a:r>
            <a:endParaRPr kumimoji="1" lang="ru-RU" altLang="ru-RU" sz="6600" b="1" dirty="0">
              <a:solidFill>
                <a:srgbClr val="8A1A1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ru-RU" sz="4800" b="1" dirty="0">
                <a:solidFill>
                  <a:srgbClr val="8A1A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altLang="ru-RU" sz="4800" b="1" dirty="0">
              <a:solidFill>
                <a:srgbClr val="8A1A1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8" name="Объект 5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10972800" cy="533400"/>
          </a:xfrm>
        </p:spPr>
        <p:txBody>
          <a:bodyPr vert="horz" wrap="square" lIns="91440" tIns="45720" rIns="91440" bIns="45720" anchor="t"/>
          <a:p>
            <a:r>
              <a:rPr kumimoji="1" lang="ru-RU" altLang="ru-RU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ФЗ «О валютном регулировании и валютном контроле»;</a:t>
            </a:r>
            <a:endParaRPr kumimoji="1" lang="ru-RU" altLang="ru-RU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kumimoji="1" lang="ru-RU" altLang="ru-RU" dirty="0"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Заголовок 3"/>
          <p:cNvSpPr txBox="1"/>
          <p:nvPr/>
        </p:nvSpPr>
        <p:spPr>
          <a:xfrm>
            <a:off x="609600" y="2527300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4800" b="1" dirty="0">
                <a:solidFill>
                  <a:srgbClr val="8A1A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 ст. 14 ФЗ «О валютном регулировании и валютном контроле»</a:t>
            </a:r>
            <a:endParaRPr lang="ru-RU" altLang="ru-RU" sz="4800" b="1" dirty="0">
              <a:solidFill>
                <a:srgbClr val="8A1A1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Объект 5"/>
          <p:cNvSpPr txBox="1"/>
          <p:nvPr/>
        </p:nvSpPr>
        <p:spPr bwMode="auto">
          <a:xfrm>
            <a:off x="766763" y="4675188"/>
            <a:ext cx="1097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10800000" flipV="1">
            <a:off x="1023938" y="3868738"/>
            <a:ext cx="963295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при осуществлении валютных операций производятся юридическими лицами - резидентами через банковские счета </a:t>
            </a:r>
            <a:r>
              <a:rPr lang="ru-RU" altLang="ru-RU" sz="2800" u="sng" dirty="0">
                <a:solidFill>
                  <a:srgbClr val="8A1A1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уполномоченных банках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открытия и ведения которых устанавливается Центральным банком Российской Федерации, а также переводами электронных денежных средств </a:t>
            </a:r>
            <a:endParaRPr lang="ru-RU" alt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ontent Placeholder 1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ru-RU" sz="4800" b="1" dirty="0">
                <a:solidFill>
                  <a:srgbClr val="8A1A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нарушение валютного законодательства</a:t>
            </a:r>
            <a:endParaRPr lang="ru-RU" altLang="ru-RU" sz="4800" b="1" dirty="0">
              <a:solidFill>
                <a:srgbClr val="8A1A1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609600" y="1773238"/>
            <a:ext cx="10972800" cy="4525962"/>
          </a:xfrm>
        </p:spPr>
        <p:txBody>
          <a:bodyPr vert="horz" wrap="square" lIns="91440" tIns="45720" rIns="91440" bIns="45720" anchor="t"/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валютных операций, расчеты по которым произведены минуя счета в уполномоченных банках, влечет наложение </a:t>
            </a:r>
            <a:r>
              <a:rPr lang="ru-RU" altLang="ru-RU" sz="2800" b="1" u="sng" dirty="0">
                <a:solidFill>
                  <a:srgbClr val="8A1A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административного штрафа на юридических лиц в размере от 3/4 до одного размера суммы незаконной валютной операции</a:t>
            </a:r>
            <a:endParaRPr lang="ru-RU" altLang="ru-RU" sz="2800" b="1" u="sng" dirty="0">
              <a:solidFill>
                <a:srgbClr val="8A1A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Пересчет иностранной валюты в валюту Российской Федерации производится </a:t>
            </a:r>
            <a:r>
              <a:rPr lang="ru-RU" altLang="ru-RU" sz="2800" b="1" dirty="0">
                <a:solidFill>
                  <a:srgbClr val="8A1A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действующему на день совершения или обнаружения административного правонарушения курсу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банка Российской Федерации</a:t>
            </a:r>
            <a:endParaRPr lang="ru-RU" alt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544513"/>
            <a:ext cx="10058400" cy="1449387"/>
          </a:xfrm>
        </p:spPr>
        <p:txBody>
          <a:bodyPr/>
          <a:p>
            <a:pPr algn="ctr"/>
            <a:r>
              <a:rPr lang="ru-RU" altLang="en-US" sz="6000" b="1">
                <a:solidFill>
                  <a:schemeClr val="accent3"/>
                </a:solidFill>
                <a:latin typeface="Times New Roman" panose="02020603050405020304" pitchFamily="18" charset="0"/>
              </a:rPr>
              <a:t>Новое в отчетности перед ПФР</a:t>
            </a:r>
            <a:endParaRPr lang="ru-RU" altLang="en-US" sz="6000" b="1">
              <a:solidFill>
                <a:schemeClr val="accent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72690"/>
            <a:ext cx="10058400" cy="2561590"/>
          </a:xfrm>
        </p:spPr>
        <p:txBody>
          <a:bodyPr/>
          <a:p>
            <a:pPr algn="ctr"/>
            <a:r>
              <a:rPr lang="ru-RU" altLang="en-US" sz="4000">
                <a:latin typeface="Times New Roman" panose="02020603050405020304" pitchFamily="18" charset="0"/>
              </a:rPr>
              <a:t>Форма СЗВМ-СТАЖ сдается на сотрудников, заключивших трудовые договоры, а также договоры гражданско-правового характера и авторские договоры.</a:t>
            </a:r>
            <a:endParaRPr lang="ru-RU" altLang="en-US" sz="4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2925" y="192088"/>
            <a:ext cx="4752975" cy="1450975"/>
          </a:xfrm>
        </p:spPr>
        <p:txBody>
          <a:bodyPr vert="horz" lIns="91440" tIns="45720" rIns="91440" bIns="45720" rtlCol="0" anchor="b"/>
          <a:p>
            <a:pPr algn="ctr" eaLnBrk="1" fontAlgn="base" hangingPunct="1"/>
            <a:r>
              <a:rPr lang="en-US" sz="4400" b="1" strike="noStrike" noProof="1" dirty="0">
                <a:solidFill>
                  <a:srgbClr val="8E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КОНТАКТЫ</a:t>
            </a:r>
            <a:endParaRPr lang="en-US" sz="4400" b="1" strike="noStrike" noProof="1" dirty="0">
              <a:solidFill>
                <a:srgbClr val="8E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Объект 3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l="5305" r="11218"/>
          <a:stretch>
            <a:fillRect/>
          </a:stretch>
        </p:blipFill>
        <p:spPr>
          <a:xfrm>
            <a:off x="5543550" y="0"/>
            <a:ext cx="6648450" cy="6353175"/>
          </a:xfrm>
        </p:spPr>
      </p:pic>
      <p:sp>
        <p:nvSpPr>
          <p:cNvPr id="11267" name="Текст 5"/>
          <p:cNvSpPr>
            <a:spLocks noGrp="1"/>
          </p:cNvSpPr>
          <p:nvPr>
            <p:ph sz="half" idx="2"/>
          </p:nvPr>
        </p:nvSpPr>
        <p:spPr>
          <a:xfrm>
            <a:off x="425450" y="1881188"/>
            <a:ext cx="4987925" cy="4329112"/>
          </a:xfrm>
          <a:ln w="53975">
            <a:solidFill>
              <a:srgbClr val="8A1A1C"/>
            </a:solidFill>
            <a:miter/>
          </a:ln>
        </p:spPr>
        <p:txBody>
          <a:bodyPr wrap="square" lIns="0" tIns="45720" rIns="0" bIns="45720" anchor="t"/>
          <a:p>
            <a:pPr marL="0" indent="0" algn="ctr" eaLnBrk="1" hangingPunct="1">
              <a:lnSpc>
                <a:spcPct val="70000"/>
              </a:lnSpc>
              <a:buNone/>
            </a:pPr>
            <a:endParaRPr lang="ru-RU" altLang="ru-RU" sz="1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None/>
            </a:pPr>
            <a:r>
              <a:rPr lang="ru-RU" altLang="ru-RU" sz="3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Группа ВКонтакте: https://vk.com/lawsonko</a:t>
            </a:r>
            <a:r>
              <a:rPr lang="en-US" altLang="ru-RU" sz="3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10</a:t>
            </a:r>
            <a:r>
              <a:rPr lang="ru-RU" altLang="ru-RU" sz="3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ru-RU" sz="3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None/>
            </a:pPr>
            <a:r>
              <a:rPr lang="ru-RU" altLang="ru-RU" sz="3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Екатерина Исакова</a:t>
            </a:r>
            <a:br>
              <a:rPr lang="ru-RU" altLang="ru-RU" sz="3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ru-RU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e-mail</a:t>
            </a:r>
            <a:r>
              <a:rPr lang="ru-RU" altLang="ru-RU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ru-RU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ekaterinka_23@bk.ru</a:t>
            </a:r>
            <a:br>
              <a:rPr lang="en-US" altLang="ru-RU" sz="3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ru-RU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тел: +7(9</a:t>
            </a:r>
            <a:r>
              <a:rPr lang="en-US" altLang="ru-RU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6</a:t>
            </a:r>
            <a:r>
              <a:rPr lang="ru-RU" altLang="ru-RU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3)</a:t>
            </a:r>
            <a:r>
              <a:rPr lang="en-US" altLang="ru-RU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7455594 (</a:t>
            </a:r>
            <a:r>
              <a:rPr lang="ru-RU" altLang="ru-RU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по будням с 16.30)</a:t>
            </a:r>
            <a:endParaRPr lang="ru-RU" altLang="ru-RU" sz="3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None/>
            </a:pPr>
            <a:r>
              <a:rPr lang="en-US" altLang="zh-CN" sz="3400" dirty="0">
                <a:solidFill>
                  <a:schemeClr val="tx1"/>
                </a:solidFill>
                <a:latin typeface="Times New Roman" panose="02020603050405020304" pitchFamily="18" charset="0"/>
              </a:rPr>
              <a:t>Очные консультации по предварительной записи</a:t>
            </a:r>
            <a:endParaRPr lang="ru-RU" altLang="ru-RU" sz="3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</a:pPr>
            <a:endParaRPr lang="en-US" altLang="zh-CN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311275"/>
            <a:ext cx="10058400" cy="2982913"/>
          </a:xfrm>
        </p:spPr>
        <p:txBody>
          <a:bodyPr vert="horz" lIns="91440" tIns="45720" rIns="91440" bIns="45720" rtlCol="0" anchor="b" anchorCtr="0"/>
          <a:p>
            <a:pPr algn="ctr" eaLnBrk="1" hangingPunct="1"/>
            <a:r>
              <a:rPr lang="ru-RU" altLang="en-US" sz="7200" b="1" kern="1200" spc="-50" dirty="0">
                <a:solidFill>
                  <a:srgbClr val="8E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ДОБРОВОЛЕЦ ? =? ВОЛОНТЕР</a:t>
            </a:r>
            <a:endParaRPr lang="ru-RU" altLang="en-US" sz="7200" b="1" kern="1200" spc="-50" dirty="0">
              <a:solidFill>
                <a:srgbClr val="8E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1"/>
          <a:srcRect r="21577" b="46014"/>
          <a:stretch>
            <a:fillRect/>
          </a:stretch>
        </p:blipFill>
        <p:spPr>
          <a:xfrm>
            <a:off x="3054350" y="439738"/>
            <a:ext cx="6281738" cy="1187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988" y="2401888"/>
            <a:ext cx="10058400" cy="1449388"/>
          </a:xfrm>
        </p:spPr>
        <p:txBody>
          <a:bodyPr vert="horz" lIns="91440" tIns="45720" rIns="91440" bIns="45720" rtlCol="0" anchor="b" anchorCtr="0"/>
          <a:p>
            <a:pPr indent="0" algn="ctr" eaLnBrk="1" hangingPunct="1"/>
            <a:r>
              <a:rPr lang="ru-RU" altLang="en-US" sz="6000" b="1" kern="1200" spc="-50" dirty="0">
                <a:solidFill>
                  <a:srgbClr val="8E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Заключение договора с добровольцем</a:t>
            </a:r>
            <a:endParaRPr lang="ru-RU" altLang="en-US" sz="6000" b="1" kern="1200" spc="-50" dirty="0">
              <a:solidFill>
                <a:srgbClr val="8E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1"/>
          <a:srcRect r="21577" b="46014"/>
          <a:stretch>
            <a:fillRect/>
          </a:stretch>
        </p:blipFill>
        <p:spPr>
          <a:xfrm>
            <a:off x="3054350" y="439738"/>
            <a:ext cx="6281738" cy="118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2" descr="kreditnyj-dogovor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7229" y="3372485"/>
            <a:ext cx="3430905" cy="2965450"/>
          </a:xfrm>
          <a:scene3d>
            <a:camera prst="orthographicFront"/>
            <a:lightRig rig="threePt" dir="t"/>
          </a:scene3d>
          <a:sp3d prstMaterial="dkEdge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1125" y="993775"/>
            <a:ext cx="2073275" cy="1849438"/>
          </a:xfrm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39863" y="287338"/>
            <a:ext cx="10058400" cy="1449387"/>
          </a:xfrm>
        </p:spPr>
        <p:txBody>
          <a:bodyPr lIns="91440" tIns="45720" rIns="91440" bIns="45720" anchor="b"/>
          <a:p>
            <a:pPr algn="ctr"/>
            <a:r>
              <a:rPr lang="ru-RU" altLang="en-US" sz="4000" b="1" dirty="0">
                <a:solidFill>
                  <a:srgbClr val="8E0000"/>
                </a:solidFill>
                <a:latin typeface="Times New Roman" panose="02020603050405020304" pitchFamily="18" charset="0"/>
              </a:rPr>
              <a:t>Компенсация расходов (согласно п. 3 ст. 7.1 ФЗ “О благотворительной деятельности”:</a:t>
            </a:r>
            <a:endParaRPr lang="ru-RU" altLang="en-US" sz="4000" b="1" dirty="0">
              <a:solidFill>
                <a:srgbClr val="8E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3" name="Объект 3"/>
          <p:cNvSpPr>
            <a:spLocks noGrp="1"/>
          </p:cNvSpPr>
          <p:nvPr>
            <p:ph sz="half" idx="2"/>
          </p:nvPr>
        </p:nvSpPr>
        <p:spPr>
          <a:xfrm>
            <a:off x="1439863" y="2344738"/>
            <a:ext cx="10644187" cy="4127500"/>
          </a:xfrm>
        </p:spPr>
        <p:txBody>
          <a:bodyPr wrap="square" lIns="0" tIns="45720" rIns="0" bIns="45720" anchor="t"/>
          <a:p>
            <a:pPr>
              <a:buFont typeface="Wingdings" panose="05000000000000000000" charset="0"/>
              <a:buChar char=""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расходы на наем помещения;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"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расходы на питание;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"/>
            </a:pPr>
            <a:r>
              <a:rPr lang="ru-RU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расходы на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проезд до места назначения и обратно</a:t>
            </a:r>
            <a:r>
              <a:rPr lang="ru-RU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"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оплат</a:t>
            </a:r>
            <a:r>
              <a:rPr lang="ru-RU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а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средств индивидуальной защиты </a:t>
            </a:r>
            <a:r>
              <a:rPr lang="ru-RU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  <a:endParaRPr lang="ru-RU" altLang="en-US" sz="32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"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уплат</a:t>
            </a:r>
            <a:r>
              <a:rPr lang="ru-RU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а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 страховых взносов на добровольное медицинское страхование добровольцев при осуществлении ими добровольческой деятельности</a:t>
            </a:r>
            <a:r>
              <a:rPr lang="ru-RU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  <a:endParaRPr lang="ru-RU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Заголовок 5"/>
          <p:cNvSpPr>
            <a:spLocks noGrp="1"/>
          </p:cNvSpPr>
          <p:nvPr>
            <p:ph type="title"/>
          </p:nvPr>
        </p:nvSpPr>
        <p:spPr>
          <a:xfrm>
            <a:off x="3089275" y="185738"/>
            <a:ext cx="8580438" cy="1963737"/>
          </a:xfrm>
          <a:solidFill>
            <a:schemeClr val="bg1"/>
          </a:solidFill>
          <a:ln w="60325">
            <a:solidFill>
              <a:srgbClr val="8E0000"/>
            </a:solidFill>
            <a:miter/>
          </a:ln>
        </p:spPr>
        <p:txBody>
          <a:bodyPr lIns="91440" tIns="45720" rIns="91440" bIns="45720" anchor="b"/>
          <a:p>
            <a:pPr algn="ctr"/>
            <a:br>
              <a:rPr lang="ru-RU" altLang="en-US" sz="4300" b="1" dirty="0">
                <a:solidFill>
                  <a:srgbClr val="8E0000"/>
                </a:solidFill>
                <a:latin typeface="Times New Roman" panose="02020603050405020304" pitchFamily="18" charset="0"/>
              </a:rPr>
            </a:br>
            <a:br>
              <a:rPr lang="ru-RU" altLang="en-US" sz="4300" b="1" dirty="0">
                <a:solidFill>
                  <a:srgbClr val="8E0000"/>
                </a:solidFill>
                <a:latin typeface="Times New Roman" panose="02020603050405020304" pitchFamily="18" charset="0"/>
              </a:rPr>
            </a:br>
            <a:br>
              <a:rPr lang="ru-RU" altLang="en-US" sz="4300" b="1" dirty="0">
                <a:solidFill>
                  <a:srgbClr val="8E0000"/>
                </a:solidFill>
                <a:latin typeface="Times New Roman" panose="02020603050405020304" pitchFamily="18" charset="0"/>
              </a:rPr>
            </a:br>
            <a:r>
              <a:rPr lang="ru-RU" altLang="en-US" sz="4300" b="1" dirty="0">
                <a:solidFill>
                  <a:srgbClr val="8E0000"/>
                </a:solidFill>
                <a:latin typeface="Times New Roman" panose="02020603050405020304" pitchFamily="18" charset="0"/>
              </a:rPr>
              <a:t>Может ли руководитель НКО быть добровольцем?</a:t>
            </a:r>
            <a:br>
              <a:rPr lang="en-US" altLang="zh-CN" sz="4300" b="1" dirty="0">
                <a:solidFill>
                  <a:srgbClr val="8E0000"/>
                </a:solidFill>
                <a:latin typeface="Times New Roman" panose="02020603050405020304" pitchFamily="18" charset="0"/>
              </a:rPr>
            </a:br>
            <a:endParaRPr lang="en-US" altLang="zh-CN" sz="4300" dirty="0"/>
          </a:p>
        </p:txBody>
      </p:sp>
      <p:sp>
        <p:nvSpPr>
          <p:cNvPr id="22530" name="Объект 2"/>
          <p:cNvSpPr>
            <a:spLocks noGrp="1"/>
          </p:cNvSpPr>
          <p:nvPr>
            <p:ph sz="half" idx="1"/>
          </p:nvPr>
        </p:nvSpPr>
        <p:spPr>
          <a:xfrm>
            <a:off x="419100" y="2295525"/>
            <a:ext cx="5868988" cy="4022725"/>
          </a:xfrm>
          <a:ln w="60325">
            <a:solidFill>
              <a:srgbClr val="8E0000"/>
            </a:solidFill>
            <a:miter/>
          </a:ln>
        </p:spPr>
        <p:txBody>
          <a:bodyPr wrap="square" lIns="0" tIns="45720" rIns="0" bIns="45720" anchor="t"/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НЕТ</a:t>
            </a:r>
            <a:endParaRPr lang="ru-RU" altLang="en-US" sz="3600" b="1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заключение трудового договора с руководителем  является обязательным (ст. 16 Трудового кодекса РФ);</a:t>
            </a:r>
            <a:endParaRPr lang="ru-RU" altLang="ru-RU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- трудовые отношения всегда возмездны;</a:t>
            </a:r>
            <a:endParaRPr lang="ru-RU" altLang="en-US" sz="3600" b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1" name="Content Placeholder 1"/>
          <p:cNvSpPr>
            <a:spLocks noGrp="1"/>
          </p:cNvSpPr>
          <p:nvPr>
            <p:ph sz="half" idx="2"/>
          </p:nvPr>
        </p:nvSpPr>
        <p:spPr>
          <a:xfrm>
            <a:off x="6362700" y="2295525"/>
            <a:ext cx="5307013" cy="3711575"/>
          </a:xfrm>
        </p:spPr>
        <p:txBody>
          <a:bodyPr lIns="0" rIns="0" anchor="t"/>
          <a:p>
            <a:pPr algn="ctr"/>
            <a:r>
              <a:rPr lang="ru-RU" altLang="en-US" sz="3600" b="1" u="sng">
                <a:solidFill>
                  <a:schemeClr val="tx1"/>
                </a:solidFill>
                <a:latin typeface="Times New Roman" panose="02020603050405020304" pitchFamily="18" charset="0"/>
              </a:rPr>
              <a:t>ДА</a:t>
            </a:r>
            <a:endParaRPr lang="ru-RU" altLang="en-US" sz="3600" b="1" u="sng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en-US" sz="3600">
                <a:solidFill>
                  <a:schemeClr val="tx1"/>
                </a:solidFill>
                <a:latin typeface="Times New Roman" panose="02020603050405020304" pitchFamily="18" charset="0"/>
              </a:rPr>
              <a:t>- договор о безвозмездном оказании услуг в качестве руководителя организации (пр.: никто не получает заработную плату)</a:t>
            </a:r>
            <a:endParaRPr lang="ru-RU" altLang="en-US" sz="3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2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" y="49213"/>
            <a:ext cx="2559050" cy="2559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758825"/>
            <a:ext cx="10058400" cy="3565525"/>
          </a:xfrm>
        </p:spPr>
        <p:txBody>
          <a:bodyPr vert="horz" lIns="91440" tIns="45720" rIns="91440" bIns="45720" rtlCol="0" anchor="b" anchorCtr="0"/>
          <a:p>
            <a:pPr algn="ctr"/>
            <a:r>
              <a:rPr lang="ru-RU" altLang="en-US" b="1" kern="1200" spc="-50" dirty="0">
                <a:solidFill>
                  <a:srgbClr val="8E0000"/>
                </a:solidFill>
                <a:latin typeface="Times New Roman" panose="02020603050405020304" pitchFamily="18" charset="0"/>
                <a:ea typeface="+mj-ea"/>
                <a:cs typeface="+mj-cs"/>
              </a:rPr>
              <a:t>Компенсация расходов</a:t>
            </a:r>
            <a:endParaRPr lang="ru-RU" altLang="en-US" b="1" kern="1200" spc="-50" dirty="0">
              <a:solidFill>
                <a:srgbClr val="8E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/>
            </a:pPr>
            <a:endParaRPr kumimoji="0" lang="ru-RU" sz="2400" b="0" i="0" u="none" strike="noStrike" kern="1200" cap="all" spc="2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1"/>
          <a:srcRect r="21577" b="46014"/>
          <a:stretch>
            <a:fillRect/>
          </a:stretch>
        </p:blipFill>
        <p:spPr>
          <a:xfrm>
            <a:off x="3054350" y="439738"/>
            <a:ext cx="6281738" cy="1187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 lIns="91440" tIns="45720" rIns="91440" bIns="45720" anchor="b"/>
          <a:p>
            <a:pPr algn="ctr"/>
            <a:r>
              <a:rPr lang="ru-RU" altLang="en-US" b="1" dirty="0">
                <a:solidFill>
                  <a:srgbClr val="8E0000"/>
                </a:solidFill>
                <a:latin typeface="Times New Roman" panose="02020603050405020304" pitchFamily="18" charset="0"/>
              </a:rPr>
              <a:t>п. 3.1. ст. 217 Налогового кодекса Российской Федерации:</a:t>
            </a:r>
            <a:endParaRPr lang="ru-RU" altLang="en-US" b="1" dirty="0">
              <a:solidFill>
                <a:srgbClr val="8E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6" name="Объект 3"/>
          <p:cNvSpPr>
            <a:spLocks noGrp="1"/>
          </p:cNvSpPr>
          <p:nvPr>
            <p:ph sz="half" idx="2"/>
          </p:nvPr>
        </p:nvSpPr>
        <p:spPr>
          <a:xfrm>
            <a:off x="1393825" y="2070100"/>
            <a:ext cx="9761538" cy="4041775"/>
          </a:xfrm>
        </p:spPr>
        <p:txBody>
          <a:bodyPr wrap="square" lIns="0" tIns="45720" rIns="0" bIns="45720" anchor="t"/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Не подлежат налогообложению:</a:t>
            </a:r>
            <a:endParaRPr lang="ru-RU" altLang="ru-RU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just">
              <a:buFont typeface="Wingdings" panose="05000000000000000000" charset="0"/>
              <a:buChar char=""/>
            </a:pP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выплаты, производимые добровольцам в рамках гражданско-правовых договоров;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just">
              <a:buFont typeface="Wingdings" panose="05000000000000000000" charset="0"/>
              <a:buChar char=""/>
            </a:pP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доходы в натуральной форме в виде форменной одежды и вещевого имущества, полученные добровольцами, волонтерами в рамках гражданско-правовых договоров;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 lIns="91440" tIns="45720" rIns="91440" bIns="45720" anchor="b"/>
          <a:p>
            <a:pPr algn="ctr"/>
            <a:r>
              <a:rPr lang="ru-RU" altLang="en-US" b="1" dirty="0">
                <a:solidFill>
                  <a:srgbClr val="8E0000"/>
                </a:solidFill>
                <a:latin typeface="Times New Roman" panose="02020603050405020304" pitchFamily="18" charset="0"/>
              </a:rPr>
              <a:t>ст. 420 Налогового кодекса Российской Федерации:</a:t>
            </a:r>
            <a:endParaRPr lang="ru-RU" altLang="en-US" b="1" dirty="0">
              <a:solidFill>
                <a:srgbClr val="8E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6" name="Объект 3"/>
          <p:cNvSpPr>
            <a:spLocks noGrp="1"/>
          </p:cNvSpPr>
          <p:nvPr>
            <p:ph sz="half" idx="2"/>
          </p:nvPr>
        </p:nvSpPr>
        <p:spPr>
          <a:xfrm>
            <a:off x="1304925" y="2043113"/>
            <a:ext cx="9964738" cy="4287838"/>
          </a:xfrm>
        </p:spPr>
        <p:txBody>
          <a:bodyPr vert="horz" wrap="square" lIns="0" tIns="45720" rIns="0" bIns="45720" anchor="t"/>
          <a:p>
            <a:pPr marL="0" indent="0" algn="just" fontAlgn="base">
              <a:buFont typeface="Wingdings" panose="05000000000000000000" pitchFamily="2" charset="2"/>
              <a:buNone/>
            </a:pPr>
            <a:r>
              <a:rPr lang="ru-RU" altLang="ru-RU" sz="3200" strike="noStrike" noProof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признаются объектом обложения страховыми взносами:</a:t>
            </a:r>
            <a:endParaRPr lang="ru-RU" altLang="ru-RU" sz="3200" strike="noStrike" noProof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altLang="ru-RU" sz="3200" strike="noStrike" noProof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выплаты добровольцам в рамках исполнения заключаемых  гражданско-правовых договоров на возмещение расходов добровольцев;</a:t>
            </a:r>
            <a:endParaRPr lang="ru-RU" altLang="ru-RU" sz="3200" strike="noStrike" noProof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altLang="ru-RU" sz="3200" strike="noStrike" noProof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исключение: </a:t>
            </a:r>
            <a:r>
              <a:rPr lang="ru-RU" altLang="ru-RU" sz="3200" u="sng" strike="noStrike" noProof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питание </a:t>
            </a:r>
            <a:r>
              <a:rPr lang="ru-RU" altLang="ru-RU" sz="3200" strike="noStrike" noProof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размере, </a:t>
            </a:r>
            <a:r>
              <a:rPr lang="ru-RU" altLang="ru-RU" sz="3200" b="1" strike="noStrike" noProof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превышающем размеры суточных</a:t>
            </a:r>
            <a:r>
              <a:rPr lang="ru-RU" altLang="ru-RU" sz="3200" strike="noStrike" noProof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предусмотренные п. 3 ст. 217 НК РФ</a:t>
            </a:r>
            <a:endParaRPr lang="ru-RU" altLang="ru-RU" sz="3200" strike="noStrike" noProof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3478</Words>
  <Application>WPS Presentation</Application>
  <PresentationFormat>Широкоэкранный</PresentationFormat>
  <Paragraphs>87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Calibri Light</vt:lpstr>
      <vt:lpstr>Times New Roman</vt:lpstr>
      <vt:lpstr>Wingdings</vt:lpstr>
      <vt:lpstr>Microsoft YaHei</vt:lpstr>
      <vt:lpstr/>
      <vt:lpstr>Arial Unicode MS</vt:lpstr>
      <vt:lpstr>Ретро</vt:lpstr>
      <vt:lpstr>«Актуальные изменения некоммерческого законодательства»</vt:lpstr>
      <vt:lpstr>КОНТАКТЫ</vt:lpstr>
      <vt:lpstr>ДОБРОВОЛЕЦ ? =? ВОЛОНТЕР</vt:lpstr>
      <vt:lpstr>Заключение договора с добровольцем</vt:lpstr>
      <vt:lpstr>Компенсация расходов (согласно п. 3 ст. 7.1 ФЗ “О благотворительной деятельности”:</vt:lpstr>
      <vt:lpstr>   Может ли руководитель НКО быть добровольцем? </vt:lpstr>
      <vt:lpstr>Компенсация расходов</vt:lpstr>
      <vt:lpstr>п. 3.1. ст. 217 Налогового кодекса Российской Федерации:</vt:lpstr>
      <vt:lpstr>ст. 420 Налогового кодекса Российской Федерации:</vt:lpstr>
      <vt:lpstr>Расходы на питание:</vt:lpstr>
      <vt:lpstr>Учет вклада добровольца</vt:lpstr>
      <vt:lpstr>Учет вклада добровольцев:</vt:lpstr>
      <vt:lpstr>PowerPoint 演示文稿</vt:lpstr>
      <vt:lpstr>Нормативно-правовая база</vt:lpstr>
      <vt:lpstr>Ответственность за нарушение валютного законодательства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статуса НКО-исполнителей общественно-полезных услуг</dc:title>
  <dc:creator>Вакансия</dc:creator>
  <cp:lastModifiedBy>Екатерина Исакова</cp:lastModifiedBy>
  <cp:revision>107</cp:revision>
  <dcterms:created xsi:type="dcterms:W3CDTF">2017-03-09T07:21:00Z</dcterms:created>
  <dcterms:modified xsi:type="dcterms:W3CDTF">2018-05-11T07:02:30Z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